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295" r:id="rId3"/>
    <p:sldId id="311" r:id="rId4"/>
    <p:sldId id="333" r:id="rId5"/>
    <p:sldId id="296" r:id="rId6"/>
    <p:sldId id="322" r:id="rId7"/>
    <p:sldId id="298" r:id="rId8"/>
    <p:sldId id="303" r:id="rId9"/>
    <p:sldId id="300" r:id="rId10"/>
    <p:sldId id="301" r:id="rId11"/>
    <p:sldId id="302" r:id="rId12"/>
    <p:sldId id="335" r:id="rId13"/>
    <p:sldId id="274" r:id="rId14"/>
    <p:sldId id="257" r:id="rId15"/>
    <p:sldId id="320" r:id="rId16"/>
    <p:sldId id="277" r:id="rId17"/>
    <p:sldId id="278" r:id="rId18"/>
    <p:sldId id="337" r:id="rId19"/>
    <p:sldId id="279" r:id="rId20"/>
    <p:sldId id="321" r:id="rId21"/>
    <p:sldId id="280" r:id="rId22"/>
    <p:sldId id="260" r:id="rId23"/>
    <p:sldId id="318" r:id="rId24"/>
    <p:sldId id="261" r:id="rId25"/>
    <p:sldId id="291" r:id="rId26"/>
    <p:sldId id="283" r:id="rId27"/>
    <p:sldId id="292" r:id="rId28"/>
    <p:sldId id="308" r:id="rId29"/>
    <p:sldId id="309" r:id="rId30"/>
    <p:sldId id="286" r:id="rId31"/>
    <p:sldId id="327" r:id="rId32"/>
    <p:sldId id="266" r:id="rId33"/>
    <p:sldId id="319" r:id="rId34"/>
    <p:sldId id="281" r:id="rId35"/>
    <p:sldId id="282" r:id="rId36"/>
    <p:sldId id="284" r:id="rId37"/>
    <p:sldId id="329" r:id="rId38"/>
    <p:sldId id="293" r:id="rId39"/>
    <p:sldId id="288" r:id="rId40"/>
    <p:sldId id="331" r:id="rId41"/>
    <p:sldId id="290" r:id="rId42"/>
    <p:sldId id="313" r:id="rId43"/>
    <p:sldId id="314" r:id="rId44"/>
    <p:sldId id="315" r:id="rId45"/>
    <p:sldId id="316" r:id="rId46"/>
    <p:sldId id="317" r:id="rId47"/>
    <p:sldId id="323" r:id="rId48"/>
    <p:sldId id="324" r:id="rId49"/>
    <p:sldId id="325" r:id="rId50"/>
    <p:sldId id="326" r:id="rId51"/>
    <p:sldId id="310" r:id="rId52"/>
    <p:sldId id="268" r:id="rId53"/>
    <p:sldId id="263" r:id="rId54"/>
    <p:sldId id="264" r:id="rId55"/>
    <p:sldId id="269" r:id="rId56"/>
    <p:sldId id="312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82751" autoAdjust="0"/>
  </p:normalViewPr>
  <p:slideViewPr>
    <p:cSldViewPr snapToGrid="0">
      <p:cViewPr varScale="1">
        <p:scale>
          <a:sx n="102" d="100"/>
          <a:sy n="102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F4A5AAB-B987-21F6-8105-DF3639D633E4}"/>
              </a:ext>
            </a:extLst>
          </p:cNvPr>
          <p:cNvSpPr/>
          <p:nvPr/>
        </p:nvSpPr>
        <p:spPr>
          <a:xfrm>
            <a:off x="6517804" y="3713017"/>
            <a:ext cx="4510414" cy="117763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EC2A00-A2AD-9B17-C994-3B8917A2A123}"/>
              </a:ext>
            </a:extLst>
          </p:cNvPr>
          <p:cNvSpPr/>
          <p:nvPr/>
        </p:nvSpPr>
        <p:spPr>
          <a:xfrm>
            <a:off x="7162800" y="3809999"/>
            <a:ext cx="1496291" cy="526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heat</a:t>
            </a:r>
            <a:r>
              <a:rPr lang="de-DE" dirty="0"/>
              <a:t> pump</a:t>
            </a:r>
          </a:p>
        </p:txBody>
      </p:sp>
      <p:pic>
        <p:nvPicPr>
          <p:cNvPr id="15" name="Grafik 14" descr="Start mit einfarbiger Füllung">
            <a:extLst>
              <a:ext uri="{FF2B5EF4-FFF2-40B4-BE49-F238E27FC236}">
                <a16:creationId xmlns:a16="http://schemas.microsoft.com/office/drawing/2014/main" id="{B647374B-C5C4-33DF-7400-86DEBE33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09" y="2417618"/>
            <a:ext cx="1717964" cy="17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668969"/>
            <a:ext cx="3601278" cy="22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8" name="Grafik 7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E31A68A-5BB0-0790-F9AC-030F63836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9" t="5026" r="9435"/>
          <a:stretch/>
        </p:blipFill>
        <p:spPr>
          <a:xfrm>
            <a:off x="5604176" y="979716"/>
            <a:ext cx="5862358" cy="48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Germany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C411C1-A92F-E936-8050-C49434D32397}"/>
              </a:ext>
            </a:extLst>
          </p:cNvPr>
          <p:cNvSpPr>
            <a:spLocks noChangeAspect="1"/>
          </p:cNvSpPr>
          <p:nvPr/>
        </p:nvSpPr>
        <p:spPr>
          <a:xfrm>
            <a:off x="7133968" y="15163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3F69F-614E-29B4-37BC-67E1D7AC47B1}"/>
              </a:ext>
            </a:extLst>
          </p:cNvPr>
          <p:cNvSpPr>
            <a:spLocks noChangeAspect="1"/>
          </p:cNvSpPr>
          <p:nvPr/>
        </p:nvSpPr>
        <p:spPr>
          <a:xfrm>
            <a:off x="8254079" y="2435999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331F8-CDCD-AD29-BD73-F93CEEB0C79B}"/>
              </a:ext>
            </a:extLst>
          </p:cNvPr>
          <p:cNvSpPr>
            <a:spLocks noChangeAspect="1"/>
          </p:cNvSpPr>
          <p:nvPr/>
        </p:nvSpPr>
        <p:spPr>
          <a:xfrm>
            <a:off x="8864885" y="371197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752875-6391-EF10-10F6-FA0DC3C8FCF0}"/>
              </a:ext>
            </a:extLst>
          </p:cNvPr>
          <p:cNvSpPr>
            <a:spLocks noChangeAspect="1"/>
          </p:cNvSpPr>
          <p:nvPr/>
        </p:nvSpPr>
        <p:spPr>
          <a:xfrm>
            <a:off x="7525857" y="397401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Klemmbrett abgehakt mit einfarbiger Füllung">
            <a:extLst>
              <a:ext uri="{FF2B5EF4-FFF2-40B4-BE49-F238E27FC236}">
                <a16:creationId xmlns:a16="http://schemas.microsoft.com/office/drawing/2014/main" id="{BEE28275-D711-9A8B-B0F6-62714DBD60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378" y="4035005"/>
            <a:ext cx="886017" cy="886017"/>
          </a:xfrm>
          <a:prstGeom prst="rect">
            <a:avLst/>
          </a:prstGeom>
        </p:spPr>
      </p:pic>
      <p:pic>
        <p:nvPicPr>
          <p:cNvPr id="9" name="Grafik 8" descr="Wintermütze mit einfarbiger Füllung">
            <a:extLst>
              <a:ext uri="{FF2B5EF4-FFF2-40B4-BE49-F238E27FC236}">
                <a16:creationId xmlns:a16="http://schemas.microsoft.com/office/drawing/2014/main" id="{83700548-118E-DA5F-479F-B8A930FA6A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334" y="3711974"/>
            <a:ext cx="889101" cy="889101"/>
          </a:xfrm>
          <a:prstGeom prst="rect">
            <a:avLst/>
          </a:prstGeom>
        </p:spPr>
      </p:pic>
      <p:pic>
        <p:nvPicPr>
          <p:cNvPr id="10" name="Grafik 9" descr="Stadt mit einfarbiger Füllung">
            <a:extLst>
              <a:ext uri="{FF2B5EF4-FFF2-40B4-BE49-F238E27FC236}">
                <a16:creationId xmlns:a16="http://schemas.microsoft.com/office/drawing/2014/main" id="{4728B397-961A-AF12-542C-BED95D0FB8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8600" y="2524315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4EBD1EDF-1C6B-6B9F-9B68-C022D87E9E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2867" y="1642171"/>
            <a:ext cx="776990" cy="7769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24D97E1-85AD-8363-8661-BB8256CF272E}"/>
              </a:ext>
            </a:extLst>
          </p:cNvPr>
          <p:cNvSpPr>
            <a:spLocks noChangeAspect="1"/>
          </p:cNvSpPr>
          <p:nvPr/>
        </p:nvSpPr>
        <p:spPr>
          <a:xfrm>
            <a:off x="8366384" y="116002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8D5510-A6D8-8822-8860-6055A49143D2}"/>
              </a:ext>
            </a:extLst>
          </p:cNvPr>
          <p:cNvSpPr>
            <a:spLocks noChangeAspect="1"/>
          </p:cNvSpPr>
          <p:nvPr/>
        </p:nvSpPr>
        <p:spPr>
          <a:xfrm>
            <a:off x="6956122" y="28275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D01DFF-4D3A-B287-6802-1FF001F9E1C0}"/>
              </a:ext>
            </a:extLst>
          </p:cNvPr>
          <p:cNvSpPr>
            <a:spLocks noChangeAspect="1"/>
          </p:cNvSpPr>
          <p:nvPr/>
        </p:nvSpPr>
        <p:spPr>
          <a:xfrm>
            <a:off x="8476395" y="4982013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[can / cannot]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Which building type did we </a:t>
            </a:r>
            <a:r>
              <a:rPr lang="de-DE" b="1" u="sng" dirty="0"/>
              <a:t>not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2016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Second </a:t>
            </a:r>
            <a:r>
              <a:rPr lang="de-DE" dirty="0" err="1"/>
              <a:t>question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 </a:t>
            </a:r>
            <a:r>
              <a:rPr lang="de-DE" b="1" dirty="0"/>
              <a:t>2045</a:t>
            </a:r>
            <a:r>
              <a:rPr lang="de-DE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2015 and 2045 normal </a:t>
            </a:r>
            <a:r>
              <a:rPr lang="de-DE" dirty="0" err="1"/>
              <a:t>winter</a:t>
            </a:r>
            <a:endParaRPr lang="de-DE" dirty="0"/>
          </a:p>
          <a:p>
            <a:pPr marL="971550" lvl="1" indent="-514350">
              <a:buFont typeface="+mj-lt"/>
              <a:buAutoNum type="alphaUcPeriod"/>
            </a:pP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in 2045 normal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2045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Average </a:t>
            </a:r>
            <a:r>
              <a:rPr lang="de-DE" dirty="0" err="1"/>
              <a:t>temperature</a:t>
            </a:r>
            <a:r>
              <a:rPr lang="de-DE" dirty="0"/>
              <a:t> in 2045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in 2015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Windows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nearly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losses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2751</Words>
  <Application>Microsoft Macintosh PowerPoint</Application>
  <PresentationFormat>Breitbild</PresentationFormat>
  <Paragraphs>368</Paragraphs>
  <Slides>56</Slides>
  <Notes>18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Motivation</vt:lpstr>
      <vt:lpstr>Introduction – overview building stock Germany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Introduction –  heat pump</vt:lpstr>
      <vt:lpstr>How does a heat pump work - principle</vt:lpstr>
      <vt:lpstr>How does a heat pump work?</vt:lpstr>
      <vt:lpstr>Coefficient of Performance (COP)</vt:lpstr>
      <vt:lpstr>How do different heat pumps work? ASHP vs. GSHP</vt:lpstr>
      <vt:lpstr>How does a heat pump work? -&gt; COP and what influences it</vt:lpstr>
      <vt:lpstr>our model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46</cp:revision>
  <dcterms:created xsi:type="dcterms:W3CDTF">2025-06-07T09:35:23Z</dcterms:created>
  <dcterms:modified xsi:type="dcterms:W3CDTF">2025-07-01T13:39:41Z</dcterms:modified>
</cp:coreProperties>
</file>